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75" r:id="rId3"/>
    <p:sldId id="260" r:id="rId4"/>
    <p:sldId id="276" r:id="rId5"/>
    <p:sldId id="264" r:id="rId6"/>
    <p:sldId id="265" r:id="rId7"/>
    <p:sldId id="266" r:id="rId8"/>
    <p:sldId id="267" r:id="rId9"/>
    <p:sldId id="268" r:id="rId10"/>
    <p:sldId id="269" r:id="rId11"/>
    <p:sldId id="270" r:id="rId12"/>
    <p:sldId id="280" r:id="rId13"/>
    <p:sldId id="279" r:id="rId14"/>
    <p:sldId id="272" r:id="rId15"/>
    <p:sldId id="281" r:id="rId16"/>
    <p:sldId id="273" r:id="rId17"/>
    <p:sldId id="277" r:id="rId18"/>
    <p:sldId id="28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B02"/>
    <a:srgbClr val="7C0346"/>
    <a:srgbClr val="E1E1E1"/>
    <a:srgbClr val="B7036E"/>
    <a:srgbClr val="7F0349"/>
    <a:srgbClr val="92266B"/>
    <a:srgbClr val="0C40AA"/>
    <a:srgbClr val="72A0DB"/>
    <a:srgbClr val="712703"/>
    <a:srgbClr val="604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66" d="100"/>
          <a:sy n="66" d="100"/>
        </p:scale>
        <p:origin x="132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вс 08.03.20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вс 08.03.20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вс 08.03.20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вс 08.03.20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вс 08.03.20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вс 08.03.20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вс 08.03.20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вс 08.03.20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вс 08.03.20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вс 08.03.20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вс 08.03.20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вс 08.03.20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434"/>
            <a:ext cx="9139938" cy="6858000"/>
          </a:xfrm>
          <a:prstGeom prst="rect">
            <a:avLst/>
          </a:prstGeom>
        </p:spPr>
      </p:pic>
      <p:sp>
        <p:nvSpPr>
          <p:cNvPr id="4" name="Прямоугольник 3"/>
          <p:cNvSpPr/>
          <p:nvPr/>
        </p:nvSpPr>
        <p:spPr>
          <a:xfrm>
            <a:off x="357460" y="815682"/>
            <a:ext cx="7873474" cy="2308324"/>
          </a:xfrm>
          <a:prstGeom prst="rect">
            <a:avLst/>
          </a:prstGeom>
        </p:spPr>
        <p:txBody>
          <a:bodyPr wrap="square">
            <a:spAutoFit/>
          </a:bodyPr>
          <a:lstStyle/>
          <a:p>
            <a:pPr algn="ctr"/>
            <a:r>
              <a:rPr lang="ru-RU" sz="4800" b="1" dirty="0" smtClean="0">
                <a:ln w="28575">
                  <a:solidFill>
                    <a:schemeClr val="bg1"/>
                  </a:solidFill>
                </a:ln>
                <a:solidFill>
                  <a:schemeClr val="accent6">
                    <a:lumMod val="75000"/>
                  </a:schemeClr>
                </a:solidFill>
                <a:effectLst/>
                <a:latin typeface="Franklin Gothic Demi" panose="020B0703020102020204" pitchFamily="34" charset="0"/>
                <a:ea typeface="Tahoma" panose="020B0604030504040204" pitchFamily="34" charset="0"/>
                <a:cs typeface="Tahoma" panose="020B0604030504040204" pitchFamily="34" charset="0"/>
              </a:rPr>
              <a:t>Нейропсихологические </a:t>
            </a:r>
          </a:p>
          <a:p>
            <a:pPr algn="ctr"/>
            <a:r>
              <a:rPr lang="ru-RU" sz="4800" b="1" dirty="0" smtClean="0">
                <a:ln w="28575">
                  <a:solidFill>
                    <a:schemeClr val="bg1"/>
                  </a:solidFill>
                </a:ln>
                <a:solidFill>
                  <a:schemeClr val="accent6">
                    <a:lumMod val="75000"/>
                  </a:schemeClr>
                </a:solidFill>
                <a:effectLst/>
                <a:latin typeface="Franklin Gothic Demi" panose="020B0703020102020204" pitchFamily="34" charset="0"/>
                <a:ea typeface="Tahoma" panose="020B0604030504040204" pitchFamily="34" charset="0"/>
                <a:cs typeface="Tahoma" panose="020B0604030504040204" pitchFamily="34" charset="0"/>
              </a:rPr>
              <a:t>приемы в работе логопеда </a:t>
            </a:r>
          </a:p>
          <a:p>
            <a:pPr algn="ctr"/>
            <a:r>
              <a:rPr lang="ru-RU" sz="4800" b="1" dirty="0" smtClean="0">
                <a:ln w="28575">
                  <a:solidFill>
                    <a:schemeClr val="bg1"/>
                  </a:solidFill>
                </a:ln>
                <a:solidFill>
                  <a:schemeClr val="accent6">
                    <a:lumMod val="75000"/>
                  </a:schemeClr>
                </a:solidFill>
                <a:effectLst/>
                <a:latin typeface="Franklin Gothic Demi" panose="020B0703020102020204" pitchFamily="34" charset="0"/>
                <a:ea typeface="Tahoma" panose="020B0604030504040204" pitchFamily="34" charset="0"/>
                <a:cs typeface="Tahoma" panose="020B0604030504040204" pitchFamily="34" charset="0"/>
              </a:rPr>
              <a:t>с детьми с СДВГ</a:t>
            </a:r>
            <a:endParaRPr lang="ru-RU" sz="4800" b="1" dirty="0">
              <a:ln w="28575">
                <a:solidFill>
                  <a:schemeClr val="bg1"/>
                </a:solidFill>
              </a:ln>
              <a:solidFill>
                <a:schemeClr val="accent6">
                  <a:lumMod val="75000"/>
                </a:schemeClr>
              </a:solidFill>
              <a:effectLst/>
              <a:latin typeface="Franklin Gothic Demi" panose="020B0703020102020204" pitchFamily="34" charset="0"/>
              <a:ea typeface="Tahoma" panose="020B0604030504040204" pitchFamily="34" charset="0"/>
              <a:cs typeface="Tahoma" panose="020B0604030504040204" pitchFamily="34" charset="0"/>
            </a:endParaRPr>
          </a:p>
        </p:txBody>
      </p:sp>
      <p:pic>
        <p:nvPicPr>
          <p:cNvPr id="1032" name="Picture 8" descr="Картинки по запросу &quot;межполушарные дорожки&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8973">
            <a:off x="3940010" y="3947645"/>
            <a:ext cx="2416687" cy="1804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2098">
            <a:off x="204917" y="4032072"/>
            <a:ext cx="1897518" cy="1423139"/>
          </a:xfrm>
          <a:prstGeom prst="rect">
            <a:avLst/>
          </a:prstGeom>
          <a:ln>
            <a:noFill/>
          </a:ln>
          <a:effectLst>
            <a:softEdge rad="112500"/>
          </a:effectLst>
        </p:spPr>
      </p:pic>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r="24568" b="53772"/>
          <a:stretch/>
        </p:blipFill>
        <p:spPr>
          <a:xfrm>
            <a:off x="1527052" y="3298046"/>
            <a:ext cx="2863396" cy="1142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Картинки по запросу &quot;топни хлопни повтори&quot;"/>
          <p:cNvPicPr>
            <a:picLocks noChangeAspect="1" noChangeArrowheads="1"/>
          </p:cNvPicPr>
          <p:nvPr/>
        </p:nvPicPr>
        <p:blipFill rotWithShape="1">
          <a:blip r:embed="rId6">
            <a:extLst>
              <a:ext uri="{28A0092B-C50C-407E-A947-70E740481C1C}">
                <a14:useLocalDpi xmlns:a14="http://schemas.microsoft.com/office/drawing/2010/main" val="0"/>
              </a:ext>
            </a:extLst>
          </a:blip>
          <a:srcRect l="3314" t="9243" r="24652" b="51729"/>
          <a:stretch/>
        </p:blipFill>
        <p:spPr bwMode="auto">
          <a:xfrm rot="300677">
            <a:off x="5950906" y="3225497"/>
            <a:ext cx="2365814" cy="961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994270" y="5818343"/>
            <a:ext cx="6139543" cy="707886"/>
          </a:xfrm>
          <a:prstGeom prst="rect">
            <a:avLst/>
          </a:prstGeom>
          <a:noFill/>
        </p:spPr>
        <p:txBody>
          <a:bodyPr wrap="square" rtlCol="0">
            <a:spAutoFit/>
          </a:bodyPr>
          <a:lstStyle/>
          <a:p>
            <a:pPr algn="ctr"/>
            <a:r>
              <a:rPr lang="ru-RU" altLang="zh-CN" sz="2000" b="1" dirty="0" smtClean="0">
                <a:latin typeface="Times New Roman" panose="02020603050405020304" pitchFamily="18" charset="0"/>
                <a:cs typeface="Times New Roman" panose="02020603050405020304" pitchFamily="18" charset="0"/>
              </a:rPr>
              <a:t>учитель-логопед </a:t>
            </a:r>
            <a:r>
              <a:rPr lang="ru-RU" altLang="zh-CN" sz="2000" b="1" dirty="0" err="1" smtClean="0">
                <a:latin typeface="Times New Roman" panose="02020603050405020304" pitchFamily="18" charset="0"/>
                <a:cs typeface="Times New Roman" panose="02020603050405020304" pitchFamily="18" charset="0"/>
              </a:rPr>
              <a:t>Луговских</a:t>
            </a:r>
            <a:r>
              <a:rPr lang="ru-RU" altLang="zh-CN" sz="2000" b="1" dirty="0" smtClean="0">
                <a:latin typeface="Times New Roman" panose="02020603050405020304" pitchFamily="18" charset="0"/>
                <a:cs typeface="Times New Roman" panose="02020603050405020304" pitchFamily="18" charset="0"/>
              </a:rPr>
              <a:t> </a:t>
            </a:r>
            <a:r>
              <a:rPr lang="ru-RU" altLang="zh-CN" sz="2000" b="1" dirty="0">
                <a:latin typeface="Times New Roman" panose="02020603050405020304" pitchFamily="18" charset="0"/>
                <a:cs typeface="Times New Roman" panose="02020603050405020304" pitchFamily="18" charset="0"/>
              </a:rPr>
              <a:t>Елена Анатольевна</a:t>
            </a:r>
          </a:p>
          <a:p>
            <a:pPr algn="ctr"/>
            <a:r>
              <a:rPr lang="ru-RU" altLang="zh-CN" sz="2000" b="1" dirty="0">
                <a:latin typeface="Times New Roman" panose="02020603050405020304" pitchFamily="18" charset="0"/>
                <a:cs typeface="Times New Roman" panose="02020603050405020304" pitchFamily="18" charset="0"/>
              </a:rPr>
              <a:t>МАДОУ № 23 г. </a:t>
            </a:r>
            <a:r>
              <a:rPr lang="ru-RU" altLang="zh-CN" sz="2000" b="1" dirty="0" err="1">
                <a:latin typeface="Times New Roman" panose="02020603050405020304" pitchFamily="18" charset="0"/>
                <a:cs typeface="Times New Roman" panose="02020603050405020304" pitchFamily="18" charset="0"/>
              </a:rPr>
              <a:t>Искитим</a:t>
            </a:r>
            <a:endParaRPr lang="en-US" altLang="zh-C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23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607569" y="281171"/>
            <a:ext cx="7924800" cy="5955476"/>
          </a:xfrm>
          <a:prstGeom prst="rect">
            <a:avLst/>
          </a:prstGeom>
        </p:spPr>
        <p:txBody>
          <a:bodyPr wrap="square">
            <a:spAutoFit/>
          </a:bodyPr>
          <a:lstStyle/>
          <a:p>
            <a:pPr>
              <a:spcAft>
                <a:spcPts val="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ru-RU" sz="22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Признаки </a:t>
            </a:r>
            <a:r>
              <a:rPr lang="ru-RU" sz="22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СДВГ у </a:t>
            </a:r>
            <a:r>
              <a:rPr lang="ru-RU" sz="22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ребенка</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детском саду, дома, в гостях у незнакомых людей — проблемные симптомы проявляются в разных ситуациях и местах одинаково. </a:t>
            </a:r>
            <a:endPar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Ребенок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отвлекается от выполнения заданий, негативно реагирует на внешние стимулы, испытывает трудности в самоорганизации, во время занятий ходит по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комнате.</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синдроме дефицита внимания и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гиперактивности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свидетельствуют: частые смены настроения; сложности в контроле поведения; задиристость и говорливость; беспокойные движений рук и ног, слабые подергивания конечностей. </a:t>
            </a:r>
          </a:p>
        </p:txBody>
      </p:sp>
    </p:spTree>
    <p:extLst>
      <p:ext uri="{BB962C8B-B14F-4D97-AF65-F5344CB8AC3E}">
        <p14:creationId xmlns:p14="http://schemas.microsoft.com/office/powerpoint/2010/main" val="136088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87397" y="580572"/>
            <a:ext cx="7765143" cy="1107996"/>
          </a:xfrm>
          <a:prstGeom prst="rect">
            <a:avLst/>
          </a:prstGeom>
        </p:spPr>
        <p:txBody>
          <a:bodyPr wrap="square">
            <a:spAutoFit/>
          </a:bodyPr>
          <a:lstStyle/>
          <a:p>
            <a:pPr lvl="0" algn="just">
              <a:lnSpc>
                <a:spcPct val="150000"/>
              </a:lnSpc>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615189" y="580572"/>
            <a:ext cx="7909558" cy="6186309"/>
          </a:xfrm>
          <a:prstGeom prst="rect">
            <a:avLst/>
          </a:prstGeom>
        </p:spPr>
        <p:txBody>
          <a:bodyPr wrap="square">
            <a:spAutoFit/>
          </a:bodyPr>
          <a:lstStyle/>
          <a:p>
            <a:pPr lvl="0" algn="ctr">
              <a:lnSpc>
                <a:spcPct val="150000"/>
              </a:lnSpc>
            </a:pPr>
            <a:r>
              <a:rPr lang="ru-RU" sz="2200" b="1" dirty="0" smtClean="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Речь ребенка с СДВГ </a:t>
            </a:r>
          </a:p>
          <a:p>
            <a:pPr lvl="0" algn="just">
              <a:lnSpc>
                <a:spcPct val="150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характеризуется тем, что она как бы опережает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мысль, часто активна и непоследовательна.</a:t>
            </a:r>
          </a:p>
          <a:p>
            <a:pPr lvl="0" indent="363538"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Параллельно с болтливостью отмечается задержка формирования языковых навыков, связанных как с пониманием, так и с самовыражением. Ребенок с трудом актуализирует лексику в заданном контексте, зацикливается на выборе заданного понятия, так как понимание не всегда соответствует возрастному уровню. Отмечается трудности в развитии автоматизма, требуемого для задач, вовлекающих быстрый словесный поиск.</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endParaRPr lang="ru-RU" sz="2200" b="1" dirty="0" smtClean="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87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87397" y="580572"/>
            <a:ext cx="7765143" cy="1107996"/>
          </a:xfrm>
          <a:prstGeom prst="rect">
            <a:avLst/>
          </a:prstGeom>
        </p:spPr>
        <p:txBody>
          <a:bodyPr wrap="square">
            <a:spAutoFit/>
          </a:bodyPr>
          <a:lstStyle/>
          <a:p>
            <a:pPr lvl="0" algn="just">
              <a:lnSpc>
                <a:spcPct val="150000"/>
              </a:lnSpc>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687398" y="575136"/>
            <a:ext cx="7909558" cy="6694140"/>
          </a:xfrm>
          <a:prstGeom prst="rect">
            <a:avLst/>
          </a:prstGeom>
        </p:spPr>
        <p:txBody>
          <a:bodyPr wrap="square">
            <a:spAutoFit/>
          </a:bodyPr>
          <a:lstStyle/>
          <a:p>
            <a:pPr lvl="0" indent="363538" algn="just">
              <a:lnSpc>
                <a:spcPct val="150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Дети с нарушениями речи, отягощенными диагнозом СДВГ, требуют к себе особого внимания. </a:t>
            </a:r>
          </a:p>
          <a:p>
            <a:pPr lvl="0" indent="363538" algn="just">
              <a:lnSpc>
                <a:spcPct val="150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Работа над звуковой стороной, общим развитием речи, обязательно учитывает также нарушение координации движений, недостаточное развитие мелкой моторики рук, неразвитость чувства ритма, сниженный уровень развития вербальной памяти, внимания, восприятия. </a:t>
            </a:r>
          </a:p>
          <a:p>
            <a:pPr lvl="0" indent="363538" algn="just">
              <a:lnSpc>
                <a:spcPct val="150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Речевые расстройства у детей с СДВГ требуют более тщательного подбора методов коррекционной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работы, в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своей основе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она предусматривает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использование большого количества повторяющихся упражнений, требующих от ребенка сосредоточенности и усидчивости.</a:t>
            </a:r>
          </a:p>
          <a:p>
            <a:pPr lvl="0" algn="just">
              <a:lnSpc>
                <a:spcPct val="150000"/>
              </a:lnSpc>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0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87397" y="580572"/>
            <a:ext cx="7765143" cy="1107996"/>
          </a:xfrm>
          <a:prstGeom prst="rect">
            <a:avLst/>
          </a:prstGeom>
        </p:spPr>
        <p:txBody>
          <a:bodyPr wrap="square">
            <a:spAutoFit/>
          </a:bodyPr>
          <a:lstStyle/>
          <a:p>
            <a:pPr lvl="0" algn="just">
              <a:lnSpc>
                <a:spcPct val="150000"/>
              </a:lnSpc>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687398" y="575136"/>
            <a:ext cx="7717460" cy="6186309"/>
          </a:xfrm>
          <a:prstGeom prst="rect">
            <a:avLst/>
          </a:prstGeom>
        </p:spPr>
        <p:txBody>
          <a:bodyPr wrap="square">
            <a:spAutoFit/>
          </a:bodyPr>
          <a:lstStyle/>
          <a:p>
            <a:pPr lvl="0" algn="ctr">
              <a:lnSpc>
                <a:spcPct val="150000"/>
              </a:lnSpc>
            </a:pPr>
            <a:r>
              <a:rPr lang="ru-RU" sz="2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Эффективные приемы в коррекции </a:t>
            </a:r>
            <a:r>
              <a:rPr lang="ru-RU" sz="2200" b="1" dirty="0" smtClean="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СДВГ в работе логопеда:</a:t>
            </a:r>
          </a:p>
          <a:p>
            <a:pPr marL="342900" lvl="0" indent="-342900" algn="just">
              <a:lnSpc>
                <a:spcPct val="150000"/>
              </a:lnSpc>
              <a:buFont typeface="Wingdings" panose="05000000000000000000" pitchFamily="2" charset="2"/>
              <a:buChar char="Ø"/>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Упражнения с мячом формируют способность распределенного внимания. Такая способность позволяет закреплять, доводить до автоматизма полученные знания и умения. Переносить полученное в самостоятельный навык.</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Активизируют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мозговую деятельность</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Синхронизируют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работу правого и левого полушария</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Развивают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концентрацию внимания</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Вырабатывают усидчивость              </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Ø"/>
            </a:pP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endParaRPr lang="ru-RU" sz="2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AutoShape 2" descr="Картинки по запросу &quot;кинезио мячи&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Картинки по запросу &quot;мячики и суджок&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3"/>
          <a:stretch>
            <a:fillRect/>
          </a:stretch>
        </p:blipFill>
        <p:spPr>
          <a:xfrm>
            <a:off x="6126331" y="4638675"/>
            <a:ext cx="2466975" cy="1847850"/>
          </a:xfrm>
          <a:prstGeom prst="rect">
            <a:avLst/>
          </a:prstGeom>
          <a:ln>
            <a:noFill/>
          </a:ln>
          <a:effectLst>
            <a:softEdge rad="112500"/>
          </a:effectLst>
        </p:spPr>
      </p:pic>
    </p:spTree>
    <p:extLst>
      <p:ext uri="{BB962C8B-B14F-4D97-AF65-F5344CB8AC3E}">
        <p14:creationId xmlns:p14="http://schemas.microsoft.com/office/powerpoint/2010/main" val="10517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15648"/>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39715" y="407320"/>
            <a:ext cx="7765143" cy="2062872"/>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Упражнения  на переключаемость движений пальцев, рук, тела способствуют выработке понимания, переключения, удержания статических поз всего тела. Такие упражнения включают в себя формирование межполушарных связей</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326" t="245" r="326" b="7408"/>
          <a:stretch/>
        </p:blipFill>
        <p:spPr>
          <a:xfrm flipH="1">
            <a:off x="1602395" y="4287497"/>
            <a:ext cx="1545998" cy="21018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6" name="Picture 4" descr="Картинки по запросу &quot;попробуй повтори&quot;"/>
          <p:cNvPicPr>
            <a:picLocks noChangeAspect="1" noChangeArrowheads="1"/>
          </p:cNvPicPr>
          <p:nvPr/>
        </p:nvPicPr>
        <p:blipFill rotWithShape="1">
          <a:blip r:embed="rId4">
            <a:extLst>
              <a:ext uri="{28A0092B-C50C-407E-A947-70E740481C1C}">
                <a14:useLocalDpi xmlns:a14="http://schemas.microsoft.com/office/drawing/2010/main" val="0"/>
              </a:ext>
            </a:extLst>
          </a:blip>
          <a:srcRect l="12264" r="11641" b="7488"/>
          <a:stretch/>
        </p:blipFill>
        <p:spPr bwMode="auto">
          <a:xfrm>
            <a:off x="3611242" y="2575366"/>
            <a:ext cx="2793480" cy="35566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rotWithShape="1">
          <a:blip r:embed="rId5"/>
          <a:srcRect l="26353" t="52058" r="830" b="3541"/>
          <a:stretch/>
        </p:blipFill>
        <p:spPr>
          <a:xfrm>
            <a:off x="5678973" y="5176076"/>
            <a:ext cx="3285294" cy="15004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Рисунок 12"/>
          <p:cNvPicPr>
            <a:picLocks noChangeAspect="1"/>
          </p:cNvPicPr>
          <p:nvPr/>
        </p:nvPicPr>
        <p:blipFill rotWithShape="1">
          <a:blip r:embed="rId6" cstate="print">
            <a:extLst>
              <a:ext uri="{28A0092B-C50C-407E-A947-70E740481C1C}">
                <a14:useLocalDpi xmlns:a14="http://schemas.microsoft.com/office/drawing/2010/main" val="0"/>
              </a:ext>
            </a:extLst>
          </a:blip>
          <a:srcRect b="6738"/>
          <a:stretch/>
        </p:blipFill>
        <p:spPr>
          <a:xfrm>
            <a:off x="495299" y="2957968"/>
            <a:ext cx="1380742" cy="19863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250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87397" y="580572"/>
            <a:ext cx="7765143" cy="1107996"/>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Упражнения  на развитие и совершенствование зрительно-моторной координации. </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2" descr="лабиринты двумя рукам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48" y="1658072"/>
            <a:ext cx="3637860" cy="26677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Картинки по запросу &quot;межполушарное взаимодействие у детей&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760" r="2011" b="5400"/>
          <a:stretch/>
        </p:blipFill>
        <p:spPr bwMode="auto">
          <a:xfrm>
            <a:off x="4067917" y="4355888"/>
            <a:ext cx="3384161" cy="20529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rotWithShape="1">
          <a:blip r:embed="rId5"/>
          <a:srcRect l="4101" r="4532"/>
          <a:stretch/>
        </p:blipFill>
        <p:spPr>
          <a:xfrm>
            <a:off x="2421999" y="3252172"/>
            <a:ext cx="3057272" cy="22839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rotWithShape="1">
          <a:blip r:embed="rId6"/>
          <a:srcRect l="5573" t="4217" r="5132" b="7579"/>
          <a:stretch/>
        </p:blipFill>
        <p:spPr>
          <a:xfrm>
            <a:off x="5100057" y="1183605"/>
            <a:ext cx="2377194" cy="16130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5295" y="2548486"/>
            <a:ext cx="2082800" cy="1562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Рисунок 1"/>
          <p:cNvPicPr>
            <a:picLocks noChangeAspect="1"/>
          </p:cNvPicPr>
          <p:nvPr/>
        </p:nvPicPr>
        <p:blipFill>
          <a:blip r:embed="rId8"/>
          <a:stretch>
            <a:fillRect/>
          </a:stretch>
        </p:blipFill>
        <p:spPr>
          <a:xfrm>
            <a:off x="579848" y="4981071"/>
            <a:ext cx="1410883" cy="1369508"/>
          </a:xfrm>
          <a:prstGeom prst="rect">
            <a:avLst/>
          </a:prstGeom>
          <a:ln>
            <a:noFill/>
          </a:ln>
          <a:effectLst>
            <a:softEdge rad="112500"/>
          </a:effectLst>
        </p:spPr>
      </p:pic>
    </p:spTree>
    <p:extLst>
      <p:ext uri="{BB962C8B-B14F-4D97-AF65-F5344CB8AC3E}">
        <p14:creationId xmlns:p14="http://schemas.microsoft.com/office/powerpoint/2010/main" val="228415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701" y="562085"/>
            <a:ext cx="2111828" cy="281577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2877" y="4029631"/>
            <a:ext cx="1738652" cy="2318203"/>
          </a:xfrm>
          <a:prstGeom prst="rect">
            <a:avLst/>
          </a:prstGeom>
        </p:spPr>
      </p:pic>
      <p:pic>
        <p:nvPicPr>
          <p:cNvPr id="9" name="Рисунок 8"/>
          <p:cNvPicPr>
            <a:picLocks noChangeAspect="1"/>
          </p:cNvPicPr>
          <p:nvPr/>
        </p:nvPicPr>
        <p:blipFill>
          <a:blip r:embed="rId5"/>
          <a:stretch>
            <a:fillRect/>
          </a:stretch>
        </p:blipFill>
        <p:spPr>
          <a:xfrm>
            <a:off x="4363221" y="2878910"/>
            <a:ext cx="3048264" cy="2286198"/>
          </a:xfrm>
          <a:prstGeom prst="rect">
            <a:avLst/>
          </a:prstGeom>
        </p:spPr>
      </p:pic>
      <p:pic>
        <p:nvPicPr>
          <p:cNvPr id="10" name="Рисунок 9"/>
          <p:cNvPicPr>
            <a:picLocks noChangeAspect="1"/>
          </p:cNvPicPr>
          <p:nvPr/>
        </p:nvPicPr>
        <p:blipFill>
          <a:blip r:embed="rId6"/>
          <a:stretch>
            <a:fillRect/>
          </a:stretch>
        </p:blipFill>
        <p:spPr>
          <a:xfrm>
            <a:off x="1746887" y="1696184"/>
            <a:ext cx="3639627" cy="2365453"/>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436" y="562085"/>
            <a:ext cx="2498423" cy="1873817"/>
          </a:xfrm>
          <a:prstGeom prst="rect">
            <a:avLst/>
          </a:prstGeom>
        </p:spPr>
      </p:pic>
      <p:pic>
        <p:nvPicPr>
          <p:cNvPr id="4100" name="Picture 4" descr="http://cdn5.imgbb.ru/user/61/618779/201501/3264a173bdb42ccde0cf681c42d15eb0.jpg"/>
          <p:cNvPicPr>
            <a:picLocks noChangeAspect="1" noChangeArrowheads="1"/>
          </p:cNvPicPr>
          <p:nvPr/>
        </p:nvPicPr>
        <p:blipFill rotWithShape="1">
          <a:blip r:embed="rId8">
            <a:extLst>
              <a:ext uri="{28A0092B-C50C-407E-A947-70E740481C1C}">
                <a14:useLocalDpi xmlns:a14="http://schemas.microsoft.com/office/drawing/2010/main" val="0"/>
              </a:ext>
            </a:extLst>
          </a:blip>
          <a:srcRect l="2634" t="52128" r="39314" b="2749"/>
          <a:stretch/>
        </p:blipFill>
        <p:spPr bwMode="auto">
          <a:xfrm>
            <a:off x="595085" y="4891315"/>
            <a:ext cx="2450757" cy="152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Картинки по запросу &quot;лего детали&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8618" y="4205590"/>
            <a:ext cx="1371450" cy="1371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6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rotWithShape="1">
          <a:blip r:embed="rId3"/>
          <a:srcRect l="5028" r="2844"/>
          <a:stretch/>
        </p:blipFill>
        <p:spPr>
          <a:xfrm>
            <a:off x="2030337" y="2983984"/>
            <a:ext cx="5079263" cy="3445845"/>
          </a:xfrm>
          <a:prstGeom prst="rect">
            <a:avLst/>
          </a:prstGeom>
          <a:ln>
            <a:noFill/>
          </a:ln>
          <a:effectLst>
            <a:softEdge rad="112500"/>
          </a:effectLst>
        </p:spPr>
      </p:pic>
      <p:sp>
        <p:nvSpPr>
          <p:cNvPr id="6" name="Прямоугольник 5"/>
          <p:cNvSpPr/>
          <p:nvPr/>
        </p:nvSpPr>
        <p:spPr>
          <a:xfrm>
            <a:off x="360825" y="420484"/>
            <a:ext cx="8418286" cy="6017032"/>
          </a:xfrm>
          <a:prstGeom prst="rect">
            <a:avLst/>
          </a:prstGeom>
        </p:spPr>
        <p:txBody>
          <a:bodyPr wrap="square">
            <a:spAutoFit/>
          </a:bodyPr>
          <a:lstStyle/>
          <a:p>
            <a:pPr lvl="0" algn="ctr"/>
            <a:r>
              <a:rPr lang="ru-RU" sz="2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Положительные качества детей с СДВГ:</a:t>
            </a:r>
          </a:p>
          <a:p>
            <a:pPr marL="342900" lvl="0" indent="-342900">
              <a:lnSpc>
                <a:spcPct val="150000"/>
              </a:lnSpc>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Активны, деятельны;</a:t>
            </a:r>
          </a:p>
          <a:p>
            <a:pPr marL="342900" lvl="0" indent="-342900">
              <a:lnSpc>
                <a:spcPct val="150000"/>
              </a:lnSpc>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Легко считывают настроение собеседника;</a:t>
            </a:r>
          </a:p>
          <a:p>
            <a:pPr marL="342900" lvl="0" indent="-342900">
              <a:lnSpc>
                <a:spcPct val="150000"/>
              </a:lnSpc>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Готовы на самопожертвование ради людей, которые им нравятся;</a:t>
            </a:r>
          </a:p>
          <a:p>
            <a:pPr marL="342900" lvl="0" indent="-342900">
              <a:lnSpc>
                <a:spcPct val="150000"/>
              </a:lnSpc>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злопамятны, не способны затаить обиду;</a:t>
            </a:r>
          </a:p>
          <a:p>
            <a:pPr marL="342900" lvl="0" indent="-342900">
              <a:lnSpc>
                <a:spcPct val="150000"/>
              </a:lnSpc>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Бесстрашны, им не свойственно большинство детских страхов;</a:t>
            </a:r>
          </a:p>
          <a:p>
            <a:pPr lvl="0" algn="just">
              <a:lnSpc>
                <a:spcPct val="150000"/>
              </a:lnSpc>
            </a:pPr>
            <a:r>
              <a:rPr lang="ru-RU" sz="2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Выводы:</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необходимо организовать логопедическое сопровождение дошкольников с СДВГ, результатом которого является максимально возможный уровень коррекции речевых нарушений, что стимулирует интеллектуальное развитие в целом и снижение симптоматики СДВГ в совокупности с медикаментозной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поддержкой.</a:t>
            </a:r>
            <a:endParaRPr lang="ru-RU" i="1" dirty="0"/>
          </a:p>
        </p:txBody>
      </p:sp>
    </p:spTree>
    <p:extLst>
      <p:ext uri="{BB962C8B-B14F-4D97-AF65-F5344CB8AC3E}">
        <p14:creationId xmlns:p14="http://schemas.microsoft.com/office/powerpoint/2010/main" val="19678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1786753" y="3393250"/>
            <a:ext cx="5779509" cy="2816596"/>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1573676" y="1129134"/>
            <a:ext cx="5992586" cy="1754326"/>
          </a:xfrm>
          <a:prstGeom prst="rect">
            <a:avLst/>
          </a:prstGeom>
          <a:noFill/>
        </p:spPr>
        <p:txBody>
          <a:bodyPr wrap="square" lIns="91440" tIns="45720" rIns="91440" bIns="45720">
            <a:spAutoFit/>
          </a:bodyPr>
          <a:lstStyle/>
          <a:p>
            <a:pPr algn="ctr"/>
            <a:r>
              <a:rPr lang="ru-RU"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СПАСИБО </a:t>
            </a:r>
          </a:p>
          <a:p>
            <a:pPr algn="ctr"/>
            <a:r>
              <a:rPr lang="ru-RU"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ЗА ВНИМАНИЕ</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71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Прямоугольник 1"/>
          <p:cNvSpPr/>
          <p:nvPr/>
        </p:nvSpPr>
        <p:spPr>
          <a:xfrm>
            <a:off x="508654" y="459169"/>
            <a:ext cx="8122630" cy="5025094"/>
          </a:xfrm>
          <a:prstGeom prst="rect">
            <a:avLst/>
          </a:prstGeom>
        </p:spPr>
        <p:txBody>
          <a:bodyPr wrap="square">
            <a:spAutoFit/>
          </a:bodyPr>
          <a:lstStyle/>
          <a:p>
            <a:pPr lvl="0" algn="just">
              <a:lnSpc>
                <a:spcPct val="150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Гиперактивному</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ребенку трудно сидеть, он суетлив, много двигается, вертится на месте, иногда чрезмерно говорлив, может раздражать манерой своего поведения. </a:t>
            </a:r>
          </a:p>
          <a:p>
            <a:pPr lvl="0" algn="just">
              <a:lnSpc>
                <a:spcPct val="150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Часто у него плохая координация или недостаточный мышечный контроль. Он неуклюж, роняет или ломает вещи, проливает молоко. Такому ребенку трудно концентрировать свое внимание, он легко отвлекается, часто задает множество вопросов, но редко дожидается ответов</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Оклендер</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6997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Прямоугольник 3"/>
          <p:cNvSpPr/>
          <p:nvPr/>
        </p:nvSpPr>
        <p:spPr>
          <a:xfrm>
            <a:off x="617220" y="1004067"/>
            <a:ext cx="7909559" cy="5109860"/>
          </a:xfrm>
          <a:prstGeom prst="rect">
            <a:avLst/>
          </a:prstGeom>
        </p:spPr>
        <p:txBody>
          <a:bodyPr wrap="square">
            <a:spAutoFit/>
          </a:bodyPr>
          <a:lstStyle/>
          <a:p>
            <a:pPr lvl="0" indent="363538" algn="just">
              <a:lnSpc>
                <a:spcPct val="150000"/>
              </a:lnSpc>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Отличительная особенность детей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группах компенсирующей направленности нашего ДОУ такова, что практически все дети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НР имеют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сопутствующие особенности развития психических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процессов.</a:t>
            </a: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Уже на первых занятиях дети с трудом подчиняются инструкции, не могут сосредоточится на задании и до конца выполнить его,</a:t>
            </a:r>
            <a:r>
              <a:rPr lang="ru-RU" sz="2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постоянно совершают нецеленаправленные движения, импульсивны, зачастую эмоционально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неустойчивы. </a:t>
            </a:r>
          </a:p>
          <a:p>
            <a:pPr lvl="0" indent="363538"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Эти признаки свидетельствуют о </a:t>
            </a:r>
            <a:r>
              <a:rPr lang="ru-RU" sz="2200" dirty="0" smtClean="0">
                <a:latin typeface="Times New Roman" panose="02020603050405020304" pitchFamily="18" charset="0"/>
                <a:ea typeface="Times New Roman" panose="02020603050405020304" pitchFamily="18" charset="0"/>
                <a:cs typeface="Times New Roman" panose="02020603050405020304" pitchFamily="18" charset="0"/>
              </a:rPr>
              <a:t>синдроме </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дефицита внимания </a:t>
            </a:r>
            <a:r>
              <a:rPr lang="ru-RU" sz="2200" dirty="0" smtClean="0">
                <a:latin typeface="Times New Roman" panose="02020603050405020304" pitchFamily="18" charset="0"/>
                <a:ea typeface="Times New Roman" panose="02020603050405020304" pitchFamily="18" charset="0"/>
                <a:cs typeface="Times New Roman" panose="02020603050405020304" pitchFamily="18" charset="0"/>
              </a:rPr>
              <a:t>и </a:t>
            </a:r>
            <a:r>
              <a:rPr lang="ru-RU" sz="2200" dirty="0" err="1">
                <a:latin typeface="Times New Roman" panose="02020603050405020304" pitchFamily="18" charset="0"/>
                <a:ea typeface="Times New Roman" panose="02020603050405020304" pitchFamily="18" charset="0"/>
                <a:cs typeface="Times New Roman" panose="02020603050405020304" pitchFamily="18" charset="0"/>
              </a:rPr>
              <a:t>гиперактивности</a:t>
            </a:r>
            <a:r>
              <a:rPr lang="ru-RU" sz="2200" dirty="0">
                <a:latin typeface="Times New Roman" panose="02020603050405020304" pitchFamily="18" charset="0"/>
                <a:ea typeface="Times New Roman" panose="02020603050405020304" pitchFamily="18" charset="0"/>
                <a:cs typeface="Times New Roman" panose="02020603050405020304" pitchFamily="18" charset="0"/>
              </a:rPr>
              <a:t> у </a:t>
            </a:r>
            <a:r>
              <a:rPr lang="ru-RU" sz="2200" dirty="0" smtClean="0">
                <a:latin typeface="Times New Roman" panose="02020603050405020304" pitchFamily="18" charset="0"/>
                <a:ea typeface="Times New Roman" panose="02020603050405020304" pitchFamily="18" charset="0"/>
                <a:cs typeface="Times New Roman" panose="02020603050405020304" pitchFamily="18" charset="0"/>
              </a:rPr>
              <a:t>детей (СДВГ) </a:t>
            </a:r>
          </a:p>
        </p:txBody>
      </p:sp>
      <p:sp>
        <p:nvSpPr>
          <p:cNvPr id="5" name="Прямоугольник 4"/>
          <p:cNvSpPr/>
          <p:nvPr/>
        </p:nvSpPr>
        <p:spPr>
          <a:xfrm>
            <a:off x="2035683" y="542402"/>
            <a:ext cx="4730097" cy="461665"/>
          </a:xfrm>
          <a:prstGeom prst="rect">
            <a:avLst/>
          </a:prstGeom>
        </p:spPr>
        <p:txBody>
          <a:bodyPr wrap="square">
            <a:spAutoFit/>
          </a:bodyPr>
          <a:lstStyle/>
          <a:p>
            <a:pPr lvl="0" algn="ctr"/>
            <a:r>
              <a:rPr lang="ru-RU" sz="2400" b="1" dirty="0" smtClean="0">
                <a:ln w="9525">
                  <a:noFill/>
                </a:ln>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Актуальность:</a:t>
            </a:r>
            <a:endParaRPr lang="ru-RU" sz="2400" b="1" dirty="0">
              <a:ln w="9525">
                <a:noFill/>
              </a:ln>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6034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Прямоугольник 3"/>
          <p:cNvSpPr/>
          <p:nvPr/>
        </p:nvSpPr>
        <p:spPr>
          <a:xfrm>
            <a:off x="617220" y="589589"/>
            <a:ext cx="7909559" cy="1954381"/>
          </a:xfrm>
          <a:prstGeom prst="rect">
            <a:avLst/>
          </a:prstGeom>
        </p:spPr>
        <p:txBody>
          <a:bodyPr wrap="square">
            <a:spAutoFit/>
          </a:bodyPr>
          <a:lstStyle/>
          <a:p>
            <a:pPr lvl="0" indent="363538" algn="just"/>
            <a:r>
              <a:rPr lang="ru-RU" sz="22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Для </a:t>
            </a:r>
            <a:r>
              <a:rPr lang="ru-RU" sz="22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ребенка с СДВГ </a:t>
            </a:r>
            <a:r>
              <a:rPr lang="ru-RU" sz="22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характерно</a:t>
            </a:r>
            <a:r>
              <a:rPr lang="ru-RU" sz="22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50000"/>
              </a:lnSpc>
              <a:spcAft>
                <a:spcPts val="0"/>
              </a:spcAft>
              <a:buFont typeface="Courier New" panose="02070309020205020404" pitchFamily="49" charset="0"/>
              <a:buChar char="o"/>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Неустойчивость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внимания</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50000"/>
              </a:lnSpc>
              <a:spcAft>
                <a:spcPts val="0"/>
              </a:spcAft>
              <a:buFont typeface="Courier New" panose="02070309020205020404" pitchFamily="49" charset="0"/>
              <a:buChar char="o"/>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Снижение процессов запоминания</a:t>
            </a:r>
          </a:p>
          <a:p>
            <a:pPr indent="-342900" algn="just">
              <a:lnSpc>
                <a:spcPct val="150000"/>
              </a:lnSpc>
              <a:spcAft>
                <a:spcPts val="0"/>
              </a:spcAft>
              <a:buFont typeface="Courier New" panose="02070309020205020404" pitchFamily="49" charset="0"/>
              <a:buChar char="o"/>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Быстрая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утомляемость</a:t>
            </a:r>
          </a:p>
        </p:txBody>
      </p:sp>
      <p:pic>
        <p:nvPicPr>
          <p:cNvPr id="2" name="Рисунок 1"/>
          <p:cNvPicPr>
            <a:picLocks noChangeAspect="1"/>
          </p:cNvPicPr>
          <p:nvPr/>
        </p:nvPicPr>
        <p:blipFill>
          <a:blip r:embed="rId3"/>
          <a:stretch>
            <a:fillRect/>
          </a:stretch>
        </p:blipFill>
        <p:spPr>
          <a:xfrm>
            <a:off x="2037343" y="2721388"/>
            <a:ext cx="5069312" cy="3287525"/>
          </a:xfrm>
          <a:prstGeom prst="rect">
            <a:avLst/>
          </a:prstGeom>
        </p:spPr>
      </p:pic>
    </p:spTree>
    <p:extLst>
      <p:ext uri="{BB962C8B-B14F-4D97-AF65-F5344CB8AC3E}">
        <p14:creationId xmlns:p14="http://schemas.microsoft.com/office/powerpoint/2010/main" val="365103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1578857" y="714406"/>
            <a:ext cx="5849257"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ВЫДЕЛЯЮТ </a:t>
            </a:r>
            <a:r>
              <a:rPr lang="ru-RU" sz="2000" b="1" dirty="0" smtClean="0"/>
              <a:t> </a:t>
            </a:r>
            <a:r>
              <a:rPr lang="ru-RU" sz="2000" b="1" dirty="0"/>
              <a:t>ТРИ </a:t>
            </a:r>
            <a:r>
              <a:rPr lang="ru-RU" sz="2000" b="1" dirty="0" smtClean="0"/>
              <a:t>ОСНОВНЯХ БЛОКА</a:t>
            </a:r>
            <a:endParaRPr lang="ru-RU" sz="2000" b="1" dirty="0"/>
          </a:p>
          <a:p>
            <a:pPr algn="ctr"/>
            <a:r>
              <a:rPr lang="ru-RU" sz="2000" b="1" dirty="0" smtClean="0"/>
              <a:t>Г</a:t>
            </a:r>
            <a:r>
              <a:rPr lang="ru-RU" sz="2000" b="1" dirty="0" smtClean="0"/>
              <a:t>ИПЕРАКТИВНОСТИ</a:t>
            </a:r>
            <a:endParaRPr lang="ru-RU" sz="2000" b="1" dirty="0"/>
          </a:p>
        </p:txBody>
      </p:sp>
      <p:sp>
        <p:nvSpPr>
          <p:cNvPr id="7" name="Стрелка вниз 6"/>
          <p:cNvSpPr/>
          <p:nvPr/>
        </p:nvSpPr>
        <p:spPr>
          <a:xfrm>
            <a:off x="1669143" y="1814286"/>
            <a:ext cx="478971" cy="740228"/>
          </a:xfrm>
          <a:prstGeom prst="down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4245133" y="2086330"/>
            <a:ext cx="516707" cy="1399990"/>
          </a:xfrm>
          <a:prstGeom prst="down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932021" y="1824244"/>
            <a:ext cx="478971" cy="740228"/>
          </a:xfrm>
          <a:prstGeom prst="downArrow">
            <a:avLst/>
          </a:prstGeom>
          <a:solidFill>
            <a:schemeClr val="accent3">
              <a:lumMod val="20000"/>
              <a:lumOff val="80000"/>
            </a:schemeClr>
          </a:solidFill>
          <a:ln>
            <a:solidFill>
              <a:srgbClr val="251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598123" y="2637255"/>
            <a:ext cx="2953658" cy="9579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дефицит активного внимания</a:t>
            </a:r>
            <a:endParaRPr lang="ru-RU" sz="2400" b="1" dirty="0">
              <a:solidFill>
                <a:schemeClr val="tx1"/>
              </a:solidFill>
            </a:endParaRPr>
          </a:p>
        </p:txBody>
      </p:sp>
      <p:sp>
        <p:nvSpPr>
          <p:cNvPr id="13" name="Скругленный прямоугольник 12"/>
          <p:cNvSpPr/>
          <p:nvPr/>
        </p:nvSpPr>
        <p:spPr>
          <a:xfrm>
            <a:off x="2995169" y="4103012"/>
            <a:ext cx="3149600" cy="10845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двигательная расторможенность</a:t>
            </a:r>
            <a:endParaRPr lang="ru-RU" sz="2400" b="1" dirty="0">
              <a:solidFill>
                <a:schemeClr val="tx1"/>
              </a:solidFill>
            </a:endParaRPr>
          </a:p>
        </p:txBody>
      </p:sp>
      <p:sp>
        <p:nvSpPr>
          <p:cNvPr id="15" name="Скругленный прямоугольник 14"/>
          <p:cNvSpPr/>
          <p:nvPr/>
        </p:nvSpPr>
        <p:spPr>
          <a:xfrm>
            <a:off x="5754619" y="2639435"/>
            <a:ext cx="2779666" cy="9839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  импульсивность</a:t>
            </a:r>
            <a:endParaRPr lang="ru-RU" sz="2400" b="1" dirty="0">
              <a:solidFill>
                <a:schemeClr val="tx1"/>
              </a:solidFill>
            </a:endParaRPr>
          </a:p>
        </p:txBody>
      </p:sp>
    </p:spTree>
    <p:extLst>
      <p:ext uri="{BB962C8B-B14F-4D97-AF65-F5344CB8AC3E}">
        <p14:creationId xmlns:p14="http://schemas.microsoft.com/office/powerpoint/2010/main" val="254156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Скругленный прямоугольник 11"/>
          <p:cNvSpPr/>
          <p:nvPr/>
        </p:nvSpPr>
        <p:spPr>
          <a:xfrm>
            <a:off x="1664969" y="389547"/>
            <a:ext cx="5319487" cy="8429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дефицит активного внимания</a:t>
            </a:r>
            <a:endParaRPr lang="ru-RU" sz="2400" b="1" dirty="0">
              <a:solidFill>
                <a:schemeClr val="tx1"/>
              </a:solidFill>
            </a:endParaRPr>
          </a:p>
        </p:txBody>
      </p:sp>
      <p:sp>
        <p:nvSpPr>
          <p:cNvPr id="2" name="Прямоугольник 1"/>
          <p:cNvSpPr/>
          <p:nvPr/>
        </p:nvSpPr>
        <p:spPr>
          <a:xfrm>
            <a:off x="495299" y="1232544"/>
            <a:ext cx="7895771" cy="533787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Непоследователен, ему трудно долго удерживать внимание.</a:t>
            </a:r>
          </a:p>
          <a:p>
            <a:pPr marL="342900" indent="-342900" algn="just">
              <a:lnSpc>
                <a:spcPct val="150000"/>
              </a:lnSpc>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слушает, когда к нему обращаются.</a:t>
            </a:r>
          </a:p>
          <a:p>
            <a:pPr marL="342900" indent="-342900" algn="just">
              <a:lnSpc>
                <a:spcPct val="150000"/>
              </a:lnSpc>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большим энтузиазмом берется за задание, но так и не заканчивает его.</a:t>
            </a:r>
          </a:p>
          <a:p>
            <a:pPr marL="342900" indent="-342900" algn="just">
              <a:lnSpc>
                <a:spcPct val="150000"/>
              </a:lnSpc>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Испытывает трудности в организации.</a:t>
            </a:r>
          </a:p>
          <a:p>
            <a:pPr marL="342900" indent="-342900" algn="just">
              <a:lnSpc>
                <a:spcPct val="150000"/>
              </a:lnSpc>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Часто теряет вещи.</a:t>
            </a:r>
          </a:p>
          <a:p>
            <a:pPr marL="342900" indent="-342900" algn="just">
              <a:lnSpc>
                <a:spcPct val="150000"/>
              </a:lnSpc>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Избегает скучных и требующих умственных усилий заданий.</a:t>
            </a:r>
          </a:p>
          <a:p>
            <a:pPr marL="342900" indent="-342900" algn="just">
              <a:lnSpc>
                <a:spcPct val="150000"/>
              </a:lnSpc>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Часто бывает забывчив.</a:t>
            </a:r>
          </a:p>
        </p:txBody>
      </p:sp>
    </p:spTree>
    <p:extLst>
      <p:ext uri="{BB962C8B-B14F-4D97-AF65-F5344CB8AC3E}">
        <p14:creationId xmlns:p14="http://schemas.microsoft.com/office/powerpoint/2010/main" val="94597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622081" y="1556436"/>
            <a:ext cx="7895771" cy="3745128"/>
          </a:xfrm>
          <a:prstGeom prst="rect">
            <a:avLst/>
          </a:prstGeom>
        </p:spPr>
        <p:txBody>
          <a:bodyPr wrap="square">
            <a:spAutoFit/>
          </a:bodyPr>
          <a:lstStyle/>
          <a:p>
            <a:pPr algn="just">
              <a:lnSpc>
                <a:spcPct val="107000"/>
              </a:lnSpc>
              <a:spcAft>
                <a:spcPts val="0"/>
              </a:spcAft>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Постоянно ёрзает.</a:t>
            </a:r>
          </a:p>
          <a:p>
            <a:pPr marL="342900" indent="-342900" algn="just">
              <a:lnSpc>
                <a:spcPct val="150000"/>
              </a:lnSpc>
              <a:spcAft>
                <a:spcPts val="0"/>
              </a:spcAft>
              <a:buFont typeface="Wingdings" panose="05000000000000000000" pitchFamily="2" charset="2"/>
              <a:buChar char="Ø"/>
            </a:pPr>
            <a:r>
              <a:rPr lang="ru-RU" sz="2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Проявляет </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признаки беспокойства </a:t>
            </a:r>
            <a:r>
              <a:rPr lang="ru-RU" sz="2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барабанит пальцами, двигается в кресле, </a:t>
            </a:r>
            <a:r>
              <a:rPr lang="ru-RU" sz="2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бегает</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забирается </a:t>
            </a:r>
            <a:r>
              <a:rPr lang="ru-RU" sz="2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куда-либо).</a:t>
            </a:r>
            <a:endPar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Спит намного меньше, чем другие дети, </a:t>
            </a:r>
            <a:r>
              <a:rPr lang="ru-RU" sz="2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даже </a:t>
            </a: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младенчестве</a:t>
            </a:r>
            <a:r>
              <a:rPr lang="ru-RU" sz="2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Очень говорлив.</a:t>
            </a:r>
          </a:p>
        </p:txBody>
      </p:sp>
      <p:sp>
        <p:nvSpPr>
          <p:cNvPr id="6" name="Скругленный прямоугольник 5"/>
          <p:cNvSpPr/>
          <p:nvPr/>
        </p:nvSpPr>
        <p:spPr>
          <a:xfrm>
            <a:off x="2054352" y="768499"/>
            <a:ext cx="5031231" cy="95870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двигательная расторможенность</a:t>
            </a:r>
            <a:endParaRPr lang="ru-RU" sz="2400" b="1" dirty="0">
              <a:solidFill>
                <a:schemeClr val="tx1"/>
              </a:solidFill>
            </a:endParaRPr>
          </a:p>
        </p:txBody>
      </p:sp>
    </p:spTree>
    <p:extLst>
      <p:ext uri="{BB962C8B-B14F-4D97-AF65-F5344CB8AC3E}">
        <p14:creationId xmlns:p14="http://schemas.microsoft.com/office/powerpoint/2010/main" val="299152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495299" y="760143"/>
            <a:ext cx="8404859" cy="5894691"/>
          </a:xfrm>
          <a:prstGeom prst="rect">
            <a:avLst/>
          </a:prstGeom>
        </p:spPr>
        <p:txBody>
          <a:bodyPr wrap="square">
            <a:spAutoFit/>
          </a:bodyPr>
          <a:lstStyle/>
          <a:p>
            <a:pPr>
              <a:spcAft>
                <a:spcPts val="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Начинает отвечать, не дослушав вопроса</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50000"/>
              </a:lnSpc>
              <a:spcAft>
                <a:spcPts val="0"/>
              </a:spcAft>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способен дождаться своей очереди,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часто вмешивается</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прерывает разговор</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50000"/>
              </a:lnSpc>
              <a:spcAft>
                <a:spcPts val="0"/>
              </a:spcAft>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Плохо сосредотачивает внимание</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50000"/>
              </a:lnSpc>
              <a:spcAft>
                <a:spcPts val="0"/>
              </a:spcAft>
              <a:buFont typeface="Wingdings" panose="05000000000000000000" pitchFamily="2" charset="2"/>
              <a:buChar char="Ø"/>
            </a:pP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может дождаться вознаграждения </a:t>
            </a:r>
            <a:endPar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если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между действием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вознаграждением есть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пауза</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50000"/>
              </a:lnSpc>
              <a:spcAft>
                <a:spcPts val="0"/>
              </a:spcAft>
              <a:buFont typeface="Wingdings" panose="05000000000000000000" pitchFamily="2" charset="2"/>
              <a:buChar char="Ø"/>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может контролировать и регулировать свои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действия</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Поведение слабоуправляемо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правилами</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50000"/>
              </a:lnSpc>
              <a:spcAft>
                <a:spcPts val="0"/>
              </a:spcAft>
              <a:buFont typeface="Wingdings" panose="05000000000000000000" pitchFamily="2" charset="2"/>
              <a:buChar char="Ø"/>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выполнении заданий ведёт себя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разному и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показывает очень разные результаты: на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некоторых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занятиях спокоен, на других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нет</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одних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занятиях успешен, на других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нет</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Скругленный прямоугольник 6"/>
          <p:cNvSpPr/>
          <p:nvPr/>
        </p:nvSpPr>
        <p:spPr>
          <a:xfrm>
            <a:off x="2535364" y="316898"/>
            <a:ext cx="4069209" cy="80898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   импульсивность</a:t>
            </a:r>
            <a:endParaRPr lang="ru-RU" sz="2400" b="1" dirty="0">
              <a:solidFill>
                <a:schemeClr val="tx1"/>
              </a:solidFill>
            </a:endParaRPr>
          </a:p>
        </p:txBody>
      </p:sp>
    </p:spTree>
    <p:extLst>
      <p:ext uri="{BB962C8B-B14F-4D97-AF65-F5344CB8AC3E}">
        <p14:creationId xmlns:p14="http://schemas.microsoft.com/office/powerpoint/2010/main" val="336522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495299" y="895096"/>
            <a:ext cx="7909559" cy="468077"/>
          </a:xfrm>
          <a:prstGeom prst="rect">
            <a:avLst/>
          </a:prstGeom>
        </p:spPr>
        <p:txBody>
          <a:bodyPr wrap="square">
            <a:spAutoFit/>
          </a:bodyPr>
          <a:lstStyle/>
          <a:p>
            <a:pPr>
              <a:lnSpc>
                <a:spcPct val="107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607569" y="261258"/>
            <a:ext cx="7924800" cy="5539978"/>
          </a:xfrm>
          <a:prstGeom prst="rect">
            <a:avLst/>
          </a:prstGeom>
        </p:spPr>
        <p:txBody>
          <a:bodyPr wrap="square">
            <a:spAutoFit/>
          </a:bodyPr>
          <a:lstStyle/>
          <a:p>
            <a:pPr>
              <a:spcAft>
                <a:spcPts val="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ru-RU"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Синдром дефицита внимания </a:t>
            </a:r>
            <a:endParaRPr lang="ru-RU" sz="24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ru-RU" sz="24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b="1" dirty="0" err="1"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гиперактивности</a:t>
            </a:r>
            <a:r>
              <a:rPr lang="ru-RU" sz="24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у детей </a:t>
            </a:r>
            <a:endParaRPr lang="ru-RU" sz="24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относится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распространенным неврологическим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расстройствам проявляющимся еще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раннем возрасте.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Повышенная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активность, чрезмерная импульсивность, отсутствие концентрации внимания, преобладание возбуждения над торможением — все эти проявления свидетельствуют об </a:t>
            </a:r>
            <a:r>
              <a:rPr lang="ru-RU" sz="22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СДВГ. </a:t>
            </a:r>
            <a:r>
              <a:rPr lang="ru-RU" sz="22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статистике 4 – 10 % детей дошкольников имеют признаки СДВГ, которые чаще отмечаются у мальчиков</a:t>
            </a: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200" b="1"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ru-RU"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61601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TotalTime>
  <Words>819</Words>
  <Application>Microsoft Office PowerPoint</Application>
  <PresentationFormat>Экран (4:3)</PresentationFormat>
  <Paragraphs>92</Paragraphs>
  <Slides>18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宋体</vt:lpstr>
      <vt:lpstr>Arial</vt:lpstr>
      <vt:lpstr>Calibri</vt:lpstr>
      <vt:lpstr>Calibri Light</vt:lpstr>
      <vt:lpstr>Courier New</vt:lpstr>
      <vt:lpstr>Franklin Gothic Demi</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Elena</cp:lastModifiedBy>
  <cp:revision>71</cp:revision>
  <dcterms:created xsi:type="dcterms:W3CDTF">2013-11-19T05:52:05Z</dcterms:created>
  <dcterms:modified xsi:type="dcterms:W3CDTF">2020-03-08T16:44:30Z</dcterms:modified>
</cp:coreProperties>
</file>